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Default Extension="jpg" ContentType="image/jpeg"/>
  <Default Extension="mp4" ContentType="video/mp4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85" r:id="rId3"/>
    <p:sldId id="279" r:id="rId4"/>
    <p:sldId id="286" r:id="rId5"/>
    <p:sldId id="287" r:id="rId6"/>
    <p:sldId id="288" r:id="rId7"/>
    <p:sldId id="289" r:id="rId8"/>
    <p:sldId id="290" r:id="rId9"/>
    <p:sldId id="291" r:id="rId10"/>
    <p:sldId id="292" r:id="rId11"/>
    <p:sldId id="257" r:id="rId12"/>
    <p:sldId id="267" r:id="rId13"/>
    <p:sldId id="268" r:id="rId14"/>
    <p:sldId id="280" r:id="rId15"/>
    <p:sldId id="269" r:id="rId16"/>
    <p:sldId id="296" r:id="rId17"/>
    <p:sldId id="270" r:id="rId18"/>
    <p:sldId id="293" r:id="rId19"/>
    <p:sldId id="294" r:id="rId20"/>
    <p:sldId id="271" r:id="rId21"/>
    <p:sldId id="282" r:id="rId22"/>
    <p:sldId id="272" r:id="rId23"/>
    <p:sldId id="281" r:id="rId24"/>
    <p:sldId id="273" r:id="rId25"/>
    <p:sldId id="295" r:id="rId26"/>
    <p:sldId id="274" r:id="rId27"/>
    <p:sldId id="275" r:id="rId28"/>
    <p:sldId id="276" r:id="rId29"/>
    <p:sldId id="277" r:id="rId30"/>
    <p:sldId id="283" r:id="rId31"/>
    <p:sldId id="284" r:id="rId32"/>
    <p:sldId id="278" r:id="rId33"/>
    <p:sldId id="297" r:id="rId34"/>
    <p:sldId id="298" r:id="rId35"/>
  </p:sldIdLst>
  <p:sldSz cx="12192000" cy="6858000"/>
  <p:notesSz cx="6858000" cy="9144000"/>
  <p:defaultTextStyle>
    <a:defPPr>
      <a:defRPr lang="bg-BG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2574" autoAdjust="0"/>
    <p:restoredTop sz="94660"/>
  </p:normalViewPr>
  <p:slideViewPr>
    <p:cSldViewPr snapToGrid="0">
      <p:cViewPr varScale="1">
        <p:scale>
          <a:sx n="59" d="100"/>
          <a:sy n="59" d="100"/>
        </p:scale>
        <p:origin x="216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tableStyles" Target="tableStyles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7979-256F-4714-B737-CCCD85AAAA76}" type="datetimeFigureOut">
              <a:rPr lang="bg-BG" smtClean="0"/>
              <a:t>4.1.2022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9B56-C4E5-4BEF-9909-955E0DBCD96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93102315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7979-256F-4714-B737-CCCD85AAAA76}" type="datetimeFigureOut">
              <a:rPr lang="bg-BG" smtClean="0"/>
              <a:t>4.1.2022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9B56-C4E5-4BEF-9909-955E0DBCD96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89656053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7979-256F-4714-B737-CCCD85AAAA76}" type="datetimeFigureOut">
              <a:rPr lang="bg-BG" smtClean="0"/>
              <a:t>4.1.2022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9B56-C4E5-4BEF-9909-955E0DBCD96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98213463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7979-256F-4714-B737-CCCD85AAAA76}" type="datetimeFigureOut">
              <a:rPr lang="bg-BG" smtClean="0"/>
              <a:t>4.1.2022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9B56-C4E5-4BEF-9909-955E0DBCD96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696560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7979-256F-4714-B737-CCCD85AAAA76}" type="datetimeFigureOut">
              <a:rPr lang="bg-BG" smtClean="0"/>
              <a:t>4.1.2022 г.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9B56-C4E5-4BEF-9909-955E0DBCD96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3926926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7979-256F-4714-B737-CCCD85AAAA76}" type="datetimeFigureOut">
              <a:rPr lang="bg-BG" smtClean="0"/>
              <a:t>4.1.2022 г.</a:t>
            </a:fld>
            <a:endParaRPr lang="bg-BG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9B56-C4E5-4BEF-9909-955E0DBCD96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555021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7979-256F-4714-B737-CCCD85AAAA76}" type="datetimeFigureOut">
              <a:rPr lang="bg-BG" smtClean="0"/>
              <a:t>4.1.2022 г.</a:t>
            </a:fld>
            <a:endParaRPr lang="bg-BG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9B56-C4E5-4BEF-9909-955E0DBCD96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61765778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7979-256F-4714-B737-CCCD85AAAA76}" type="datetimeFigureOut">
              <a:rPr lang="bg-BG" smtClean="0"/>
              <a:t>4.1.2022 г.</a:t>
            </a:fld>
            <a:endParaRPr lang="bg-BG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9B56-C4E5-4BEF-9909-955E0DBCD96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1380311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7979-256F-4714-B737-CCCD85AAAA76}" type="datetimeFigureOut">
              <a:rPr lang="bg-BG" smtClean="0"/>
              <a:t>4.1.2022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9B56-C4E5-4BEF-9909-955E0DBCD96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7469810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7979-256F-4714-B737-CCCD85AAAA76}" type="datetimeFigureOut">
              <a:rPr lang="bg-BG" smtClean="0"/>
              <a:t>4.1.2022 г.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9B56-C4E5-4BEF-9909-955E0DBCD96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5705307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7979-256F-4714-B737-CCCD85AAAA76}" type="datetimeFigureOut">
              <a:rPr lang="bg-BG" smtClean="0"/>
              <a:t>4.1.2022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9B56-C4E5-4BEF-9909-955E0DBCD96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54575653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7979-256F-4714-B737-CCCD85AAAA76}" type="datetimeFigureOut">
              <a:rPr lang="bg-BG" smtClean="0"/>
              <a:t>4.1.2022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9B56-C4E5-4BEF-9909-955E0DBCD96C}" type="slidenum">
              <a:rPr lang="bg-BG" smtClean="0"/>
              <a:t>‹#›</a:t>
            </a:fld>
            <a:endParaRPr lang="bg-BG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138415039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7979-256F-4714-B737-CCCD85AAAA76}" type="datetimeFigureOut">
              <a:rPr lang="bg-BG" smtClean="0"/>
              <a:t>4.1.2022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9B56-C4E5-4BEF-9909-955E0DBCD96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676862259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7979-256F-4714-B737-CCCD85AAAA76}" type="datetimeFigureOut">
              <a:rPr lang="bg-BG" smtClean="0"/>
              <a:t>4.1.2022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9B56-C4E5-4BEF-9909-955E0DBCD96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351952824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7979-256F-4714-B737-CCCD85AAAA76}" type="datetimeFigureOut">
              <a:rPr lang="bg-BG" smtClean="0"/>
              <a:t>4.1.2022 г.</a:t>
            </a:fld>
            <a:endParaRPr lang="bg-BG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9B56-C4E5-4BEF-9909-955E0DBCD96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20280450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7979-256F-4714-B737-CCCD85AAAA76}" type="datetimeFigureOut">
              <a:rPr lang="bg-BG" smtClean="0"/>
              <a:t>4.1.2022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9B56-C4E5-4BEF-9909-955E0DBCD96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180433059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27979-256F-4714-B737-CCCD85AAAA76}" type="datetimeFigureOut">
              <a:rPr lang="bg-BG" smtClean="0"/>
              <a:t>4.1.2022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9AC9B56-C4E5-4BEF-9909-955E0DBCD96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01411894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34927979-256F-4714-B737-CCCD85AAAA76}" type="datetimeFigureOut">
              <a:rPr lang="bg-BG" smtClean="0"/>
              <a:t>4.1.2022 г.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9AC9B56-C4E5-4BEF-9909-955E0DBCD96C}" type="slidenum">
              <a:rPr lang="bg-BG" smtClean="0"/>
              <a:t>‹#›</a:t>
            </a:fld>
            <a:endParaRPr lang="bg-BG"/>
          </a:p>
        </p:txBody>
      </p:sp>
    </p:spTree>
    <p:extLst>
      <p:ext uri="{BB962C8B-B14F-4D97-AF65-F5344CB8AC3E}">
        <p14:creationId xmlns:p14="http://schemas.microsoft.com/office/powerpoint/2010/main" val="237193297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9.jpg"/><Relationship Id="rId4" Type="http://schemas.openxmlformats.org/officeDocument/2006/relationships/image" Target="../media/image8.jp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jpg"/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3.jp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g"/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6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jpg"/><Relationship Id="rId2" Type="http://schemas.openxmlformats.org/officeDocument/2006/relationships/image" Target="../media/image17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0.jpg"/><Relationship Id="rId4" Type="http://schemas.openxmlformats.org/officeDocument/2006/relationships/image" Target="../media/image19.jp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g"/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jpg"/><Relationship Id="rId5" Type="http://schemas.openxmlformats.org/officeDocument/2006/relationships/image" Target="../media/image24.jpg"/><Relationship Id="rId4" Type="http://schemas.openxmlformats.org/officeDocument/2006/relationships/image" Target="../media/image23.jp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jpg"/><Relationship Id="rId2" Type="http://schemas.openxmlformats.org/officeDocument/2006/relationships/image" Target="../media/image26.gif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9.jpg"/><Relationship Id="rId4" Type="http://schemas.openxmlformats.org/officeDocument/2006/relationships/image" Target="../media/image28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jpg"/><Relationship Id="rId2" Type="http://schemas.openxmlformats.org/officeDocument/2006/relationships/image" Target="../media/image30.gif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3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g"/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6.jpg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gif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1.jp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gif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jpg"/><Relationship Id="rId2" Type="http://schemas.openxmlformats.org/officeDocument/2006/relationships/image" Target="../media/image43.jp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gif"/><Relationship Id="rId2" Type="http://schemas.openxmlformats.org/officeDocument/2006/relationships/image" Target="../media/image45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4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jpg"/><Relationship Id="rId2" Type="http://schemas.openxmlformats.org/officeDocument/2006/relationships/image" Target="../media/image48.gif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0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image" Target="../media/image51.pn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55.jpg"/><Relationship Id="rId5" Type="http://schemas.openxmlformats.org/officeDocument/2006/relationships/image" Target="../media/image54.jpg"/><Relationship Id="rId4" Type="http://schemas.openxmlformats.org/officeDocument/2006/relationships/image" Target="../media/image53.jp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jpg"/><Relationship Id="rId2" Type="http://schemas.openxmlformats.org/officeDocument/2006/relationships/image" Target="../media/image56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58.gif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0.jpg"/><Relationship Id="rId2" Type="http://schemas.openxmlformats.org/officeDocument/2006/relationships/image" Target="../media/image59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2.jpg"/><Relationship Id="rId4" Type="http://schemas.openxmlformats.org/officeDocument/2006/relationships/image" Target="../media/image61.jp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jpg"/><Relationship Id="rId2" Type="http://schemas.openxmlformats.org/officeDocument/2006/relationships/image" Target="../media/image63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67.jpg"/><Relationship Id="rId5" Type="http://schemas.openxmlformats.org/officeDocument/2006/relationships/image" Target="../media/image66.jpg"/><Relationship Id="rId4" Type="http://schemas.openxmlformats.org/officeDocument/2006/relationships/image" Target="../media/image65.jp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9.gif"/><Relationship Id="rId2" Type="http://schemas.openxmlformats.org/officeDocument/2006/relationships/image" Target="../media/image68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71.jpg"/><Relationship Id="rId4" Type="http://schemas.openxmlformats.org/officeDocument/2006/relationships/image" Target="../media/image70.jp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jpg"/><Relationship Id="rId2" Type="http://schemas.openxmlformats.org/officeDocument/2006/relationships/image" Target="../media/image72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74.jp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jpg"/><Relationship Id="rId2" Type="http://schemas.openxmlformats.org/officeDocument/2006/relationships/image" Target="../media/image75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79.gif"/><Relationship Id="rId5" Type="http://schemas.openxmlformats.org/officeDocument/2006/relationships/image" Target="../media/image78.jpg"/><Relationship Id="rId4" Type="http://schemas.openxmlformats.org/officeDocument/2006/relationships/image" Target="../media/image77.jp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jpg"/><Relationship Id="rId2" Type="http://schemas.openxmlformats.org/officeDocument/2006/relationships/image" Target="../media/image80.jpe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82.jp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4.jpg"/><Relationship Id="rId2" Type="http://schemas.openxmlformats.org/officeDocument/2006/relationships/image" Target="../media/image83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86.gif"/><Relationship Id="rId4" Type="http://schemas.openxmlformats.org/officeDocument/2006/relationships/image" Target="../media/image85.jp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8.jpg"/><Relationship Id="rId2" Type="http://schemas.openxmlformats.org/officeDocument/2006/relationships/image" Target="../media/image87.jp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90.gif"/><Relationship Id="rId4" Type="http://schemas.openxmlformats.org/officeDocument/2006/relationships/image" Target="../media/image89.jp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p4"/><Relationship Id="rId1" Type="http://schemas.microsoft.com/office/2007/relationships/media" Target="../media/media1.mp4"/><Relationship Id="rId5" Type="http://schemas.openxmlformats.org/officeDocument/2006/relationships/image" Target="../media/image92.jpeg"/><Relationship Id="rId4" Type="http://schemas.openxmlformats.org/officeDocument/2006/relationships/image" Target="../media/image91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6.xml"/><Relationship Id="rId2" Type="http://schemas.openxmlformats.org/officeDocument/2006/relationships/video" Target="../media/media2.mp4"/><Relationship Id="rId1" Type="http://schemas.microsoft.com/office/2007/relationships/media" Target="../media/media2.mp4"/><Relationship Id="rId6" Type="http://schemas.openxmlformats.org/officeDocument/2006/relationships/image" Target="../media/image95.png"/><Relationship Id="rId5" Type="http://schemas.openxmlformats.org/officeDocument/2006/relationships/image" Target="../media/image94.jpg"/><Relationship Id="rId4" Type="http://schemas.openxmlformats.org/officeDocument/2006/relationships/image" Target="../media/image93.jp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7.jpg"/><Relationship Id="rId2" Type="http://schemas.openxmlformats.org/officeDocument/2006/relationships/image" Target="../media/image96.gif"/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9.jpg"/><Relationship Id="rId2" Type="http://schemas.openxmlformats.org/officeDocument/2006/relationships/image" Target="../media/image98.jp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00.jp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2.jpg"/><Relationship Id="rId2" Type="http://schemas.openxmlformats.org/officeDocument/2006/relationships/image" Target="../media/image101.jpg"/><Relationship Id="rId1" Type="http://schemas.openxmlformats.org/officeDocument/2006/relationships/slideLayout" Target="../slideLayouts/slideLayout6.xml"/><Relationship Id="rId6" Type="http://schemas.openxmlformats.org/officeDocument/2006/relationships/image" Target="../media/image105.jpg"/><Relationship Id="rId5" Type="http://schemas.openxmlformats.org/officeDocument/2006/relationships/image" Target="../media/image104.jpg"/><Relationship Id="rId4" Type="http://schemas.openxmlformats.org/officeDocument/2006/relationships/image" Target="../media/image103.jp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69195" y="103032"/>
            <a:ext cx="11337701" cy="1893194"/>
          </a:xfrm>
        </p:spPr>
        <p:txBody>
          <a:bodyPr>
            <a:normAutofit/>
          </a:bodyPr>
          <a:lstStyle/>
          <a:p>
            <a:pPr algn="ctr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4 ГРУПА „КАЛИНКА“</a:t>
            </a:r>
            <a:b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2021-2022 г.</a:t>
            </a:r>
            <a:b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87131" y="2150772"/>
            <a:ext cx="8293481" cy="3488028"/>
          </a:xfrm>
        </p:spPr>
        <p:txBody>
          <a:bodyPr/>
          <a:lstStyle/>
          <a:p>
            <a:endParaRPr lang="bg-BG" dirty="0" smtClean="0"/>
          </a:p>
          <a:p>
            <a:pPr algn="ctr"/>
            <a:r>
              <a:rPr lang="bg-BG" dirty="0" smtClean="0">
                <a:solidFill>
                  <a:schemeClr val="tx1"/>
                </a:solidFill>
              </a:rPr>
              <a:t>            </a:t>
            </a:r>
          </a:p>
          <a:p>
            <a:pPr algn="ctr"/>
            <a:r>
              <a:rPr lang="bg-BG" dirty="0" smtClean="0">
                <a:solidFill>
                  <a:schemeClr val="tx1"/>
                </a:solidFill>
              </a:rPr>
              <a:t>      ДГ </a:t>
            </a:r>
            <a:r>
              <a:rPr lang="bg-BG" dirty="0">
                <a:solidFill>
                  <a:schemeClr val="tx1"/>
                </a:solidFill>
              </a:rPr>
              <a:t>“ГЬОНЧО БЕЛЕВ</a:t>
            </a:r>
            <a:r>
              <a:rPr lang="bg-BG" dirty="0" smtClean="0">
                <a:solidFill>
                  <a:schemeClr val="tx1"/>
                </a:solidFill>
              </a:rPr>
              <a:t>“</a:t>
            </a:r>
          </a:p>
          <a:p>
            <a:pPr algn="ctr"/>
            <a:r>
              <a:rPr lang="bg-BG" dirty="0" smtClean="0">
                <a:solidFill>
                  <a:schemeClr val="tx1"/>
                </a:solidFill>
              </a:rPr>
              <a:t>        Гр. Ихтиман ул. „ЕЛИН ПЕЛИН“ 11</a:t>
            </a:r>
            <a:endParaRPr lang="bg-BG" dirty="0">
              <a:solidFill>
                <a:schemeClr val="tx1"/>
              </a:solidFill>
            </a:endParaRPr>
          </a:p>
          <a:p>
            <a:endParaRPr lang="bg-BG" i="1" dirty="0">
              <a:solidFill>
                <a:schemeClr val="tx1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63" y="4018204"/>
            <a:ext cx="4651219" cy="24727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3341" y="1197734"/>
            <a:ext cx="2189408" cy="172576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3087"/>
            <a:ext cx="2700270" cy="214768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2924" y="4018204"/>
            <a:ext cx="4520483" cy="2472747"/>
          </a:xfrm>
          <a:prstGeom prst="rect">
            <a:avLst/>
          </a:prstGeom>
          <a:ln w="190500" cap="sq">
            <a:solidFill>
              <a:srgbClr val="C8C6BD"/>
            </a:solidFill>
            <a:prstDash val="solid"/>
            <a:miter lim="800000"/>
          </a:ln>
          <a:effectLst>
            <a:outerShdw blurRad="254000" algn="bl" rotWithShape="0">
              <a:srgbClr val="000000">
                <a:alpha val="43000"/>
              </a:srgbClr>
            </a:outerShdw>
          </a:effectLst>
          <a:scene3d>
            <a:camera prst="perspectiveFront" fov="5400000"/>
            <a:lightRig rig="threePt" dir="t">
              <a:rot lat="0" lon="0" rev="21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232524329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0" y="182263"/>
            <a:ext cx="10906239" cy="2187450"/>
          </a:xfrm>
        </p:spPr>
        <p:txBody>
          <a:bodyPr/>
          <a:lstStyle/>
          <a:p>
            <a:r>
              <a:rPr lang="bg-BG" dirty="0" smtClean="0"/>
              <a:t>„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Образованието на децата от най – ранна детска възраст днес е ключът към по – добро общество утре“</a:t>
            </a:r>
            <a: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8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</a:t>
            </a:r>
            <a:b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                                                   Мария Монтесори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21592" y="1840606"/>
            <a:ext cx="4362450" cy="4876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2607585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412901" y="103032"/>
            <a:ext cx="5138671" cy="759854"/>
          </a:xfrm>
        </p:spPr>
        <p:txBody>
          <a:bodyPr/>
          <a:lstStyle/>
          <a:p>
            <a:pPr algn="ctr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b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Екипът на група „Калинка“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1506828"/>
            <a:ext cx="12192000" cy="5351172"/>
          </a:xfrm>
        </p:spPr>
        <p:txBody>
          <a:bodyPr>
            <a:normAutofit/>
          </a:bodyPr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r>
              <a:rPr lang="bg-BG" dirty="0" smtClean="0"/>
              <a:t>                                                          </a:t>
            </a:r>
          </a:p>
          <a:p>
            <a:r>
              <a:rPr lang="bg-BG" dirty="0" smtClean="0"/>
              <a:t>                                               </a:t>
            </a:r>
            <a:endParaRPr lang="bg-BG" dirty="0"/>
          </a:p>
          <a:p>
            <a:r>
              <a:rPr lang="bg-BG" dirty="0" smtClean="0"/>
              <a:t>Нели попова –                                МАРИЯ ПЕТРОВА -                              ЛЕЛЯ ГАЛЯ -</a:t>
            </a:r>
          </a:p>
          <a:p>
            <a:r>
              <a:rPr lang="bg-BG" dirty="0" smtClean="0"/>
              <a:t>старши учител   </a:t>
            </a:r>
            <a:r>
              <a:rPr lang="bg-BG" dirty="0"/>
              <a:t> </a:t>
            </a:r>
            <a:r>
              <a:rPr lang="bg-BG" dirty="0" smtClean="0"/>
              <a:t>                            УЧИТЕЛ                                               ПОМОЩНИК - ВЪЗПИТАТЕЛ                                  </a:t>
            </a:r>
            <a:endParaRPr lang="bg-BG" dirty="0"/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78" y="1184855"/>
            <a:ext cx="4005332" cy="4572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62907" y="1184854"/>
            <a:ext cx="3799268" cy="457200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98772" y="1184855"/>
            <a:ext cx="3611155" cy="457200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836456028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31821"/>
            <a:ext cx="8825657" cy="875762"/>
          </a:xfrm>
        </p:spPr>
        <p:txBody>
          <a:bodyPr/>
          <a:lstStyle/>
          <a:p>
            <a:pPr algn="ctr"/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Децата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група „Калинка“</a:t>
            </a:r>
            <a:endParaRPr lang="bg-BG" sz="2800" i="1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0457" y="1545465"/>
            <a:ext cx="11655380" cy="5009882"/>
          </a:xfrm>
        </p:spPr>
        <p:txBody>
          <a:bodyPr/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 smtClean="0"/>
          </a:p>
          <a:p>
            <a:endParaRPr lang="bg-BG" dirty="0"/>
          </a:p>
          <a:p>
            <a:endParaRPr lang="bg-BG" dirty="0"/>
          </a:p>
          <a:p>
            <a:r>
              <a:rPr lang="bg-BG" dirty="0" smtClean="0"/>
              <a:t>    александър                    анна – мария                              анета                          борис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893194" cy="164849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0457" y="1648497"/>
            <a:ext cx="2588653" cy="3966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6535" y="1648497"/>
            <a:ext cx="2678806" cy="39666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8165785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94715" y="128790"/>
            <a:ext cx="7185898" cy="772732"/>
          </a:xfrm>
        </p:spPr>
        <p:txBody>
          <a:bodyPr/>
          <a:lstStyle/>
          <a:p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Децата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група „Калинка“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31819" y="1751527"/>
            <a:ext cx="11732653" cy="4842456"/>
          </a:xfrm>
        </p:spPr>
        <p:txBody>
          <a:bodyPr/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r>
              <a:rPr lang="bg-BG" dirty="0" smtClean="0"/>
              <a:t>   борислав                         виктор                                      ванеса                              георги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"/>
            <a:ext cx="1506828" cy="1390918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1819" y="1751527"/>
            <a:ext cx="2562895" cy="4365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25253" y="1751527"/>
            <a:ext cx="2783118" cy="436593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95631" y="1751527"/>
            <a:ext cx="3003932" cy="418563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4701733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15921" y="128790"/>
            <a:ext cx="8164692" cy="734095"/>
          </a:xfrm>
        </p:spPr>
        <p:txBody>
          <a:bodyPr/>
          <a:lstStyle/>
          <a:p>
            <a:r>
              <a:rPr lang="bg-BG" dirty="0" smtClean="0"/>
              <a:t>            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група „Калинка“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09093" y="1545464"/>
            <a:ext cx="11590986" cy="5009881"/>
          </a:xfrm>
        </p:spPr>
        <p:txBody>
          <a:bodyPr>
            <a:normAutofit fontScale="92500" lnSpcReduction="10000"/>
          </a:bodyPr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r>
              <a:rPr lang="bg-BG" dirty="0"/>
              <a:t> </a:t>
            </a:r>
          </a:p>
          <a:p>
            <a:r>
              <a:rPr lang="bg-BG" dirty="0" smtClean="0"/>
              <a:t>           георги                                    даная                                         ева                              евгения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0"/>
            <a:ext cx="1983347" cy="17128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466" y="1545464"/>
            <a:ext cx="2987899" cy="4300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77912" y="1545464"/>
            <a:ext cx="2894100" cy="430016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6559" y="1545462"/>
            <a:ext cx="2691685" cy="4300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50060" y="1545462"/>
            <a:ext cx="2550019" cy="43001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32047713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91685" y="180306"/>
            <a:ext cx="7288928" cy="540911"/>
          </a:xfrm>
        </p:spPr>
        <p:txBody>
          <a:bodyPr/>
          <a:lstStyle/>
          <a:p>
            <a:r>
              <a:rPr lang="bg-BG" dirty="0" smtClean="0"/>
              <a:t>           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група „Калинка“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971" y="1871132"/>
            <a:ext cx="11513713" cy="4697093"/>
          </a:xfrm>
        </p:spPr>
        <p:txBody>
          <a:bodyPr>
            <a:normAutofit lnSpcReduction="10000"/>
          </a:bodyPr>
          <a:lstStyle/>
          <a:p>
            <a:r>
              <a:rPr lang="bg-BG" dirty="0" smtClean="0"/>
              <a:t>             </a:t>
            </a:r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r>
              <a:rPr lang="bg-BG" dirty="0" smtClean="0"/>
              <a:t>        Йоана                                   камен                               карина                                крисия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279561" cy="1871132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2896" y="1184855"/>
            <a:ext cx="2874112" cy="473942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8827" y="1184856"/>
            <a:ext cx="2871989" cy="4739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55973" y="1184856"/>
            <a:ext cx="2869864" cy="473942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0166238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7594" y="57458"/>
            <a:ext cx="7006107" cy="805428"/>
          </a:xfrm>
        </p:spPr>
        <p:txBody>
          <a:bodyPr/>
          <a:lstStyle/>
          <a:p>
            <a:r>
              <a:rPr lang="bg-BG" dirty="0" smtClean="0"/>
              <a:t>       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група „Калинка“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7578" y="1926974"/>
            <a:ext cx="11629622" cy="4718525"/>
          </a:xfrm>
        </p:spPr>
        <p:txBody>
          <a:bodyPr/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r>
              <a:rPr lang="bg-BG" dirty="0" smtClean="0"/>
              <a:t>      Кристияна                     мирян                                никол                                 никол</a:t>
            </a:r>
            <a:endParaRPr lang="bg-BG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690" y="57457"/>
            <a:ext cx="2176530" cy="186951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59346" y="1926974"/>
            <a:ext cx="3011727" cy="433215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9850187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59865" y="0"/>
            <a:ext cx="7520748" cy="850006"/>
          </a:xfrm>
        </p:spPr>
        <p:txBody>
          <a:bodyPr/>
          <a:lstStyle/>
          <a:p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Децата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група „Калинка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“ 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21972" y="1596980"/>
            <a:ext cx="11513713" cy="4997003"/>
          </a:xfrm>
        </p:spPr>
        <p:txBody>
          <a:bodyPr>
            <a:normAutofit lnSpcReduction="10000"/>
          </a:bodyPr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r>
              <a:rPr lang="bg-BG" dirty="0" smtClean="0"/>
              <a:t>        Петьо                              полат                                      роси                                симона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841679" cy="142875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1973" y="1596981"/>
            <a:ext cx="2472742" cy="44689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95394" y="1596979"/>
            <a:ext cx="2622826" cy="44689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6657688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2135" y="128789"/>
            <a:ext cx="7868478" cy="901521"/>
          </a:xfrm>
        </p:spPr>
        <p:txBody>
          <a:bodyPr/>
          <a:lstStyle/>
          <a:p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Децата </a:t>
            </a:r>
            <a:r>
              <a:rPr lang="bg-BG" sz="2800" i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от група „Калинка“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214" y="1996224"/>
            <a:ext cx="11603865" cy="4610637"/>
          </a:xfrm>
        </p:spPr>
        <p:txBody>
          <a:bodyPr>
            <a:normAutofit lnSpcReduction="10000"/>
          </a:bodyPr>
          <a:lstStyle/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endParaRPr lang="bg-BG" dirty="0" smtClean="0"/>
          </a:p>
          <a:p>
            <a:endParaRPr lang="bg-BG" dirty="0"/>
          </a:p>
          <a:p>
            <a:r>
              <a:rPr lang="bg-BG" dirty="0" smtClean="0"/>
              <a:t>         Християна                          християн                        цветелина                     цветомира</a:t>
            </a: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777285" cy="1996225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46374" y="1996223"/>
            <a:ext cx="3013143" cy="399889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95516" y="1996223"/>
            <a:ext cx="2704564" cy="391839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9415777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gallery dir="l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579549" y="540912"/>
            <a:ext cx="11320530" cy="594008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bg-BG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bg-BG" sz="20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ГРУПАТА СЕ СЪСТОИ ОТ 29 ДЕЦА, ОТ КОИТО 12 СА МОМЧЕТА И 17 СА МОМИЧЕТА. НАБЛЮДАВА СЕ СЪЩЕСТВЕНА ПРОМЯНА В САМООЦЕНКАТА НА СОБСТВЕНОТО ПОВЕДЕНИЕ, КАКТО И ОЦЕНЪЧНО ОТНОШЕНИЕ КЪМ ДЕЙСТВИЯТА НА ДРУГИТЕ. </a:t>
            </a:r>
          </a:p>
          <a:p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ДЕЦАТА ПРОЯВЯВАТ ОГРОМЕН СТРЕМЕЖ КЪМ САМОИЗЯВА И ПОТРЕБНОСТ ОТ НОВИ ЗНАНИЯ. НАБЛЮДАВА СЕ МОТИВИРАН ИНТЕРЕС КЪМ ИЗПЪЛНЕНИЯ НА ПО- СЛОЖНИ ЗАДАЧИ И УДОВЛЕТВОРЕНОСТ ОТ ПОСТИГНАТИЯ РЕЗУЛТАТ. ВСИЧКИ ДЕЦА ИМАТ ИЗГРАДЕН СОЦИАЛЕН ОПИТ, УМЕНИЯ И ВЪЗМОЖНОСТИ. ПРОЯВЯВАТ РАЗНОСТРАННИ ИНТЕРЕСИ И ПОТРЕБНОСТИ. ИЗГРАЖДАТ ЯСНИ, КОНКРЕТНИ И СЪДЪРЖАТЕЛНИ ВЪПРОСИ КЪМ ПРЕДМЕТИ И ЯВЛЕНИЯ.</a:t>
            </a:r>
            <a:endParaRPr lang="bg-BG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3255" y="218942"/>
            <a:ext cx="4876800" cy="277249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13093829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914400" y="1339403"/>
            <a:ext cx="771444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i="1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Програмна философия</a:t>
            </a:r>
          </a:p>
          <a:p>
            <a:pPr algn="ctr"/>
            <a:endParaRPr lang="bg-BG" dirty="0" smtClean="0"/>
          </a:p>
          <a:p>
            <a:pPr algn="ctr"/>
            <a:endParaRPr lang="bg-BG" dirty="0"/>
          </a:p>
          <a:p>
            <a:pPr algn="ctr"/>
            <a:endParaRPr lang="bg-BG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algn="ctr"/>
            <a:endParaRPr lang="bg-BG" dirty="0" smtClean="0"/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Качествена промяна на участието на бъдещия ученик в процеса на взаимодействие в подготвителната група, което предполага единството на социална, познавателна и специална подготовка.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Спазване принципите на предучилищно педагогическо взаимодействие и реализиране формите на организацията му – педагогическите ситуации.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Осигуряване на мобилността на децата при прехода от едни към други ситуационни форми, развиващи саморегулацията и социалните способности за учене в училище, формиране на отношение към бъдещата социална роля ученик.</a:t>
            </a:r>
            <a:endParaRPr lang="bg-BG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57634" y="3026535"/>
            <a:ext cx="3335627" cy="356744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64997169"/>
      </p:ext>
    </p:extLst>
  </p:cSld>
  <p:clrMapOvr>
    <a:masterClrMapping/>
  </p:clrMapOvr>
  <p:transition spd="slow">
    <p:randomBar dir="vert"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695459" y="425003"/>
            <a:ext cx="9478851" cy="58477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Работа с родители</a:t>
            </a:r>
          </a:p>
          <a:p>
            <a:pPr algn="ctr"/>
            <a:endParaRPr lang="bg-BG" dirty="0"/>
          </a:p>
          <a:p>
            <a:pPr algn="ctr"/>
            <a:endParaRPr lang="bg-BG" dirty="0" smtClean="0"/>
          </a:p>
          <a:p>
            <a:pPr algn="ctr"/>
            <a:endParaRPr lang="bg-BG" dirty="0"/>
          </a:p>
          <a:p>
            <a:pPr algn="ctr"/>
            <a:endParaRPr lang="bg-BG" dirty="0" smtClean="0"/>
          </a:p>
          <a:p>
            <a:pPr algn="ctr"/>
            <a:endParaRPr lang="bg-BG" dirty="0"/>
          </a:p>
          <a:p>
            <a:pPr algn="ctr"/>
            <a:endParaRPr lang="bg-BG" dirty="0" smtClean="0"/>
          </a:p>
          <a:p>
            <a:pPr algn="ctr"/>
            <a:endParaRPr lang="bg-BG" dirty="0" smtClean="0"/>
          </a:p>
          <a:p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Ние работим ежеднвно с родителите: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Съвместно откриване и закриване на</a:t>
            </a:r>
          </a:p>
          <a:p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учебната година.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Участия в изложби, конкурси, концерти,</a:t>
            </a:r>
          </a:p>
          <a:p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изяви на децата извън детската градина.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Провокираме родителите за идеи и</a:t>
            </a:r>
          </a:p>
          <a:p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мероприятия свързани с възпитанието и</a:t>
            </a:r>
          </a:p>
          <a:p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образованието на децата в ДГ.</a:t>
            </a:r>
          </a:p>
          <a:p>
            <a:pPr marL="285750" indent="-285750">
              <a:buFont typeface="Wingdings" panose="05000000000000000000" pitchFamily="2" charset="2"/>
              <a:buChar char="q"/>
            </a:pPr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Поддържаме партньорски взаимоотношения с</a:t>
            </a:r>
          </a:p>
          <a:p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родителите на базата на взаимно разбиране,</a:t>
            </a:r>
          </a:p>
          <a:p>
            <a:r>
              <a:rPr lang="bg-BG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доверие и уважение. </a:t>
            </a:r>
            <a:endParaRPr lang="bg-BG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7652" y="3348881"/>
            <a:ext cx="4762500" cy="269131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537165402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ractur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31821"/>
            <a:ext cx="8825657" cy="991672"/>
          </a:xfrm>
        </p:spPr>
        <p:txBody>
          <a:bodyPr/>
          <a:lstStyle/>
          <a:p>
            <a:pPr algn="ctr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ПРАВИЛА НА ГРУПАТА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099256" y="1455314"/>
            <a:ext cx="8306359" cy="5125790"/>
          </a:xfrm>
        </p:spPr>
        <p:txBody>
          <a:bodyPr>
            <a:normAutofit lnSpcReduction="10000"/>
          </a:bodyPr>
          <a:lstStyle/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„ Добро утро“ – кажи и леко с главичка кимни.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Използвай думичките:  „моля“, „ако обичаш“, „извинявай “ и „благодаря“ – понякога те вършат чудеса.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тръгвай без довиждане да кажеш, че си пораснало човече – трябва да покажеш!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масата културно се храни и хубаво на столчето седни.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спалнята не пречи на другите деца, ако не ти се спи – пази им тишина.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си служи с обиди и с бой – кажи на госпожата за проблема твой.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Уважавай учителките твои и другите деца – основно правило в детската градина е това.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r>
              <a:rPr lang="bg-BG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стаята не викай – тихо думичките изричай.</a:t>
            </a:r>
          </a:p>
          <a:p>
            <a:pPr marL="342900" indent="-342900">
              <a:buFont typeface="Wingdings" panose="05000000000000000000" pitchFamily="2" charset="2"/>
              <a:buChar char="v"/>
            </a:pPr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944710" cy="1970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244932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25768" y="283336"/>
            <a:ext cx="8254845" cy="1056068"/>
          </a:xfrm>
        </p:spPr>
        <p:txBody>
          <a:bodyPr/>
          <a:lstStyle/>
          <a:p>
            <a:pPr algn="ctr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ДНЕВЕН РЕЖИМ</a:t>
            </a:r>
            <a:b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 ГРУПА „ Калинка"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3032" y="1339405"/>
            <a:ext cx="11964472" cy="5396246"/>
          </a:xfrm>
        </p:spPr>
        <p:txBody>
          <a:bodyPr>
            <a:normAutofit fontScale="92500" lnSpcReduction="10000"/>
          </a:bodyPr>
          <a:lstStyle/>
          <a:p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7.00-8.30ч. Прием на деца /сутрешно раздвижване, дейност по избор, индивидуална работа и др./</a:t>
            </a:r>
          </a:p>
          <a:p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8.30-9.00ч. Закуска /разговори, игри, ритуали, поздрав и др./</a:t>
            </a:r>
          </a:p>
          <a:p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9.00-9.30ч. Пс</a:t>
            </a:r>
          </a:p>
          <a:p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9.30-9.45ч. Дф /игри и др./</a:t>
            </a:r>
          </a:p>
          <a:p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9.45-10.15ч. Пс</a:t>
            </a:r>
          </a:p>
          <a:p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10.15-10.30ч. Дф </a:t>
            </a:r>
          </a:p>
          <a:p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междинна подкрепителна закуска /игри/</a:t>
            </a:r>
          </a:p>
          <a:p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10.30-11.00ч. Пс</a:t>
            </a:r>
          </a:p>
          <a:p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11.00-12.30ч. Дф </a:t>
            </a:r>
          </a:p>
          <a:p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/игри, разходки, наблюдения на открито, дейности по ателиета, експерименти и др./</a:t>
            </a:r>
          </a:p>
          <a:p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12.30-13.00ч. Обяд</a:t>
            </a:r>
          </a:p>
          <a:p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13.00-15.00ч. Следобедна почивка /следобеден сън/</a:t>
            </a:r>
          </a:p>
          <a:p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15.00-15.15ч. Дф /подвижни игри/</a:t>
            </a:r>
          </a:p>
          <a:p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15.15-15.30ч. Следобедна закуска</a:t>
            </a:r>
          </a:p>
          <a:p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15.30-16.00ч. Пс</a:t>
            </a:r>
          </a:p>
          <a:p>
            <a:r>
              <a:rPr lang="bg-BG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16.00-18.30ч. Дф /творчески игри, игри с правила, дейности по ателиета, разходки, проектни дейности и др./</a:t>
            </a:r>
          </a:p>
          <a:p>
            <a:endParaRPr lang="bg-BG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339403" cy="13394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73015364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crush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155" y="141669"/>
            <a:ext cx="11127346" cy="2382590"/>
          </a:xfrm>
        </p:spPr>
        <p:txBody>
          <a:bodyPr/>
          <a:lstStyle/>
          <a:p>
            <a:endParaRPr lang="bg-BG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8942" y="2653048"/>
            <a:ext cx="11694016" cy="3979572"/>
          </a:xfrm>
        </p:spPr>
        <p:txBody>
          <a:bodyPr>
            <a:normAutofit/>
          </a:bodyPr>
          <a:lstStyle/>
          <a:p>
            <a:endParaRPr lang="bg-BG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Понеделник</a:t>
            </a:r>
            <a:r>
              <a:rPr lang="bg-BG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</a:t>
            </a:r>
            <a:r>
              <a:rPr lang="bg-BG" sz="18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вторник  </a:t>
            </a:r>
            <a:r>
              <a:rPr lang="bg-BG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bg-BG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сряда</a:t>
            </a:r>
            <a:r>
              <a:rPr lang="bg-BG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       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четвъртък</a:t>
            </a:r>
            <a:r>
              <a:rPr lang="bg-BG" sz="1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</a:t>
            </a:r>
            <a:r>
              <a:rPr lang="bg-BG" sz="1800" i="1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петък</a:t>
            </a:r>
          </a:p>
          <a:p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 Бел                                 1. математика     1. бел                               1. математика    1. бел</a:t>
            </a:r>
          </a:p>
          <a:p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2. Физическа к-ра      2. музика                2. физическа к-ра     2. музика               2. изоб. И-во</a:t>
            </a:r>
          </a:p>
          <a:p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3. Околен свят            3. околен свят     3. математика            3. бел                        3. физическа к-ра</a:t>
            </a:r>
          </a:p>
          <a:p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bg-BG" sz="1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Следобед    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</a:t>
            </a:r>
            <a:r>
              <a:rPr lang="bg-BG" sz="1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следобед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</a:t>
            </a:r>
            <a:r>
              <a:rPr lang="bg-BG" sz="1800" u="sng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следобед  </a:t>
            </a:r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</a:t>
            </a:r>
          </a:p>
          <a:p>
            <a:r>
              <a:rPr lang="bg-BG" sz="1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1. Изоб. И-во                 1. к  и  техн.            1. к  и  техн.</a:t>
            </a:r>
            <a:endParaRPr lang="bg-BG" sz="1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7056" y="141670"/>
            <a:ext cx="4837090" cy="238259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540744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400">
        <p14:ripple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92428" y="0"/>
            <a:ext cx="9775064" cy="1249251"/>
          </a:xfrm>
        </p:spPr>
        <p:txBody>
          <a:bodyPr/>
          <a:lstStyle/>
          <a:p>
            <a:pPr algn="ctr"/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ТЪРЖЕСТВЕНО ОТКРИВАНЕ НА 2021-2022 УЧЕБНА ГОДИНА.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31109" y="1429554"/>
            <a:ext cx="4378817" cy="3657601"/>
          </a:xfrm>
        </p:spPr>
        <p:txBody>
          <a:bodyPr/>
          <a:lstStyle/>
          <a:p>
            <a:endParaRPr lang="bg-BG" dirty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336" y="1249252"/>
            <a:ext cx="5666704" cy="5396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87921" y="1249252"/>
            <a:ext cx="5589431" cy="539624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365827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867437" y="90152"/>
            <a:ext cx="8183397" cy="759854"/>
          </a:xfrm>
        </p:spPr>
        <p:txBody>
          <a:bodyPr/>
          <a:lstStyle/>
          <a:p>
            <a:pPr algn="ctr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СЛУШАМЕ МУЗИКАТА И Я СЛЕДВАМЕ !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0912" y="1750216"/>
            <a:ext cx="5087156" cy="486952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152" y="90151"/>
            <a:ext cx="1957589" cy="148107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3590" y="1750216"/>
            <a:ext cx="6028785" cy="48695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35505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96224" y="115910"/>
            <a:ext cx="7817477" cy="1004552"/>
          </a:xfrm>
        </p:spPr>
        <p:txBody>
          <a:bodyPr/>
          <a:lstStyle/>
          <a:p>
            <a:pPr algn="ctr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НЕ МОЖЕМ БЕЗ ПЕСНИ !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79193" y="792051"/>
            <a:ext cx="3451538" cy="2440546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3681" y="1584101"/>
            <a:ext cx="3861650" cy="513129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04593" y="1584101"/>
            <a:ext cx="4198517" cy="513129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3544514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12135" y="90152"/>
            <a:ext cx="7938699" cy="1560520"/>
          </a:xfrm>
        </p:spPr>
        <p:txBody>
          <a:bodyPr/>
          <a:lstStyle/>
          <a:p>
            <a:r>
              <a:rPr lang="bg-BG" sz="2800" i="1" cap="all" spc="1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ГРАЖДАНСКОТО ОБРАЗОВАНИЕ ВЪЗМОЖнА РЕАЛНОСТ В ДЕТСКАТА ГРАДИНА - </a:t>
            </a:r>
            <a:r>
              <a:rPr lang="bg-BG" sz="2800" i="1" cap="all" spc="100" dirty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посещение на библиотеката и музея в </a:t>
            </a:r>
            <a:r>
              <a:rPr lang="bg-BG" sz="2800" i="1" cap="all" spc="1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гр.ихтиман.</a:t>
            </a:r>
            <a:br>
              <a:rPr lang="bg-BG" sz="2800" i="1" cap="all" spc="100" dirty="0" smtClean="0">
                <a:solidFill>
                  <a:schemeClr val="bg2">
                    <a:lumMod val="60000"/>
                    <a:lumOff val="4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i="1" dirty="0">
              <a:solidFill>
                <a:schemeClr val="bg2">
                  <a:lumMod val="60000"/>
                  <a:lumOff val="4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50166" y="1820070"/>
            <a:ext cx="4177157" cy="228392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41420" y="4273388"/>
            <a:ext cx="2904056" cy="2528619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420" y="1853248"/>
            <a:ext cx="2904056" cy="2217564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32013" y="2962030"/>
            <a:ext cx="3701441" cy="234526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50166" y="4273388"/>
            <a:ext cx="4177157" cy="25113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099284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ЕСЕН Е ВЕЧЕ ДОШЛА!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3082" y="2305965"/>
            <a:ext cx="4825284" cy="442968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36453" y="1442434"/>
            <a:ext cx="6818172" cy="5293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1"/>
            <a:ext cx="2717442" cy="21636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3391948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         </a:t>
            </a:r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От килера на баба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9" y="2498502"/>
            <a:ext cx="3657282" cy="419207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4035377" y="1648497"/>
            <a:ext cx="3689493" cy="5042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896588" y="1648497"/>
            <a:ext cx="4119401" cy="50420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379" y="66001"/>
            <a:ext cx="2884551" cy="21739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14493901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800">
        <p:circle/>
      </p:transition>
    </mc:Choice>
    <mc:Fallback xmlns="">
      <p:transition spd="slow">
        <p:circle/>
      </p:transition>
    </mc:Fallback>
  </mc:AlternateContent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46111" y="0"/>
            <a:ext cx="9404723" cy="1853248"/>
          </a:xfrm>
        </p:spPr>
        <p:txBody>
          <a:bodyPr/>
          <a:lstStyle/>
          <a:p>
            <a:pPr algn="ctr"/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МАЛКИ ТВОРЦИ „ НА СЕЛСКИЯ ПЛОЩАД “- ЕКИПНА РАБОТА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8940" y="1152983"/>
            <a:ext cx="3537397" cy="3019090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09308" y="2324961"/>
            <a:ext cx="3691036" cy="3019090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316" y="1152983"/>
            <a:ext cx="4185399" cy="3019090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8597" y="4275784"/>
            <a:ext cx="3517740" cy="2485623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53316" y="4346619"/>
            <a:ext cx="4216973" cy="23439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861235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50">
        <p14:flip dir="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0163" y="452718"/>
            <a:ext cx="8260671" cy="1400530"/>
          </a:xfrm>
        </p:spPr>
        <p:txBody>
          <a:bodyPr/>
          <a:lstStyle/>
          <a:p>
            <a:pPr algn="ctr"/>
            <a:r>
              <a:rPr lang="bg-BG" dirty="0" smtClean="0"/>
              <a:t>Сладък сън, Мечо! –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МОДЕЛИРАНЕ С ПЛАСТИЧЕН МАТИЕРИАЛ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16721" y="1853248"/>
            <a:ext cx="3819398" cy="4818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60" y="103030"/>
            <a:ext cx="1714500" cy="1611469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9261" y="1853248"/>
            <a:ext cx="3670160" cy="481800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2878" y="1853248"/>
            <a:ext cx="3720386" cy="481801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079027282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807594" y="167426"/>
            <a:ext cx="6452316" cy="785611"/>
          </a:xfrm>
        </p:spPr>
        <p:txBody>
          <a:bodyPr/>
          <a:lstStyle/>
          <a:p>
            <a:pPr algn="ctr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ЗАСАЖДАМЕ БЪДЕЩЕ !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5844" y="1056068"/>
            <a:ext cx="3898274" cy="5628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71761" y="1056068"/>
            <a:ext cx="3687383" cy="562806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96787" y="1056067"/>
            <a:ext cx="3919739" cy="562806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422527446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eelOff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31831" y="452718"/>
            <a:ext cx="8119003" cy="963958"/>
          </a:xfrm>
        </p:spPr>
        <p:txBody>
          <a:bodyPr/>
          <a:lstStyle/>
          <a:p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    МАЛКИ, НО РАБОТЛИВИ ! </a:t>
            </a:r>
            <a:b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107" y="2073499"/>
            <a:ext cx="2593484" cy="4655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05180" y="2073499"/>
            <a:ext cx="2807863" cy="46557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687632" y="1313646"/>
            <a:ext cx="3526155" cy="54155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288376" y="1313645"/>
            <a:ext cx="2792008" cy="541556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8460" y="90802"/>
            <a:ext cx="2480848" cy="18667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984035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0">
        <p:cut/>
      </p:transition>
    </mc:Choice>
    <mc:Fallback xmlns="">
      <p:transition>
        <p:cut/>
      </p:transition>
    </mc:Fallback>
  </mc:AlternateContent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00777" y="167425"/>
            <a:ext cx="7050057" cy="2047741"/>
          </a:xfrm>
        </p:spPr>
        <p:txBody>
          <a:bodyPr/>
          <a:lstStyle/>
          <a:p>
            <a:r>
              <a:rPr lang="bg-BG" dirty="0" smtClean="0"/>
              <a:t>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МАЛКИТЕ КУЛИНАРИ  ОТ ГРУПА „КАЛИНКА“ НАПРАВИХА МНОГО ВКУСНИ, ЗДРАВОСЛОВНИ И КРАСИВИ САНДВИЧИ.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02" y="-103031"/>
            <a:ext cx="2472744" cy="2318197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08002" y="2485622"/>
            <a:ext cx="5143500" cy="4211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9436" y="2485622"/>
            <a:ext cx="5442648" cy="42113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2639358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 РАЗЛИЧНИ, НО ЗАЕДНО !</a:t>
            </a:r>
            <a:b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   /УРОК ЗА ТОЛЕРАНТНОСТ/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6" y="2408349"/>
            <a:ext cx="3048000" cy="4301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84114" y="2408349"/>
            <a:ext cx="3799266" cy="4301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93488" y="2408349"/>
            <a:ext cx="4874016" cy="4301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445" y="115909"/>
            <a:ext cx="2159357" cy="19962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040522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fallOver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498501" y="452718"/>
            <a:ext cx="7552333" cy="1400530"/>
          </a:xfrm>
        </p:spPr>
        <p:txBody>
          <a:bodyPr/>
          <a:lstStyle/>
          <a:p>
            <a:pPr algn="ctr"/>
            <a:r>
              <a:rPr lang="bg-BG" sz="280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ДРУЖНО </a:t>
            </a: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ИГРАЕМ СИ ВСИЧКИ !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0355" y="1996225"/>
            <a:ext cx="3898006" cy="47007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37147" y="1996224"/>
            <a:ext cx="3567449" cy="470079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382" y="1996224"/>
            <a:ext cx="4056849" cy="470079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923504" cy="18532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79440421"/>
      </p:ext>
    </p:extLst>
  </p:cSld>
  <p:clrMapOvr>
    <a:masterClrMapping/>
  </p:clrMapOvr>
  <p:transition spd="slow">
    <p:wipe/>
  </p:transition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18197" y="452718"/>
            <a:ext cx="7732637" cy="1400530"/>
          </a:xfrm>
        </p:spPr>
        <p:txBody>
          <a:bodyPr/>
          <a:lstStyle/>
          <a:p>
            <a:pPr algn="ctr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ПОКЛОН БУДИТЕЛИ НАРОДНИ ! </a:t>
            </a:r>
            <a:b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video-1638810472">
            <a:hlinkClick r:id="" action="ppaction://media"/>
          </p:cNvPr>
          <p:cNvPicPr>
            <a:picLocks noGrp="1" noChangeAspect="1"/>
          </p:cNvPicPr>
          <p:nvPr>
            <p:ph idx="1"/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3467072" y="1395211"/>
            <a:ext cx="5434885" cy="4793087"/>
          </a:xfr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1515"/>
            <a:ext cx="2176529" cy="180173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  <p:extLst>
      <p:ext uri="{BB962C8B-B14F-4D97-AF65-F5344CB8AC3E}">
        <p14:creationId xmlns:p14="http://schemas.microsoft.com/office/powerpoint/2010/main" val="39735937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:split orient="vert"/>
      </p:transition>
    </mc:Choice>
    <mc:Fallback xmlns="">
      <p:transition spd="slow">
        <p:split orient="vert"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4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4"/>
                </p:tgtEl>
              </p:cMediaNode>
            </p:video>
          </p:childTnLst>
        </p:cTn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84113" y="452718"/>
            <a:ext cx="6766721" cy="1400530"/>
          </a:xfrm>
        </p:spPr>
        <p:txBody>
          <a:bodyPr/>
          <a:lstStyle/>
          <a:p>
            <a:pPr algn="ctr"/>
            <a:r>
              <a:rPr lang="bg-BG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ПОЧИТАМЕ ДЕНЯ НА ХРИСТИЯНСКОТО СЕМЕЙСТВО.</a:t>
            </a:r>
            <a:endParaRPr lang="bg-BG" sz="28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4699" y="283335"/>
            <a:ext cx="2371725" cy="1569913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917386" y="1951149"/>
            <a:ext cx="5080000" cy="4906851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video-1638893801">
            <a:hlinkClick r:id="" action="ppaction://media"/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6"/>
          <a:stretch>
            <a:fillRect/>
          </a:stretch>
        </p:blipFill>
        <p:spPr>
          <a:xfrm>
            <a:off x="244698" y="2186188"/>
            <a:ext cx="6272011" cy="45365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7863447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restart="whenNotActive" fill="hold" evtFilter="cancelBubble" nodeType="interactiveSeq">
                <p:stCondLst>
                  <p:cond evt="onClick" delay="0">
                    <p:tgtEl>
                      <p:spTgt spid="5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" fill="hold">
                      <p:stCondLst>
                        <p:cond delay="0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6" dur="1" fill="hold"/>
                                        <p:tgtEl>
                                          <p:spTgt spid="5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5"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5"/>
                </p:tgtEl>
              </p:cMediaNode>
            </p:video>
          </p:childTnLst>
        </p:cTn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  В ОЧАКВАНЕ НА ДЯДО КОЛЕДА</a:t>
            </a:r>
            <a:endParaRPr lang="bg-BG" sz="2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2511381" cy="2073499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751527" y="2073499"/>
            <a:ext cx="8731876" cy="455203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75626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063" y="115909"/>
            <a:ext cx="11784168" cy="6542467"/>
          </a:xfrm>
        </p:spPr>
        <p:txBody>
          <a:bodyPr/>
          <a:lstStyle/>
          <a:p>
            <a:pPr algn="ctr"/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000" dirty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 тайната магия на Бъдни вечер и Коледа</a:t>
            </a: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bg-BG" sz="20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Гост на група „Калинка“ Велина Минева – Илиева – директор на Исторически музей гр. Ихтиман</a:t>
            </a:r>
            <a:endParaRPr lang="bg-BG" sz="2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06063" y="1751527"/>
            <a:ext cx="3232596" cy="4906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27482" y="1751527"/>
            <a:ext cx="4709509" cy="4906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525814" y="1751527"/>
            <a:ext cx="3464417" cy="4906849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7351446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bg-BG" dirty="0" smtClean="0"/>
              <a:t>        КОЛЕДНО ТЪРЖЕСТВО</a:t>
            </a:r>
            <a:endParaRPr lang="bg-BG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1152983"/>
            <a:ext cx="3696237" cy="2968256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66693" y="1152983"/>
            <a:ext cx="3696238" cy="2968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33387" y="1152983"/>
            <a:ext cx="4022502" cy="296825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0" y="4121238"/>
            <a:ext cx="5808372" cy="2640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81860" y="4121238"/>
            <a:ext cx="5898524" cy="2640170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161353500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3400">
        <p14:reveal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0</TotalTime>
  <Words>847</Words>
  <Application>Microsoft Office PowerPoint</Application>
  <PresentationFormat>Widescreen</PresentationFormat>
  <Paragraphs>196</Paragraphs>
  <Slides>34</Slides>
  <Notes>0</Notes>
  <HiddenSlides>0</HiddenSlides>
  <MMClips>2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34</vt:i4>
      </vt:variant>
    </vt:vector>
  </HeadingPairs>
  <TitlesOfParts>
    <vt:vector size="40" baseType="lpstr">
      <vt:lpstr>Arial</vt:lpstr>
      <vt:lpstr>Century Gothic</vt:lpstr>
      <vt:lpstr>Times New Roman</vt:lpstr>
      <vt:lpstr>Wingdings</vt:lpstr>
      <vt:lpstr>Wingdings 3</vt:lpstr>
      <vt:lpstr>Ion</vt:lpstr>
      <vt:lpstr> 4 ГРУПА „КАЛИНКА“ 2021-2022 г.  </vt:lpstr>
      <vt:lpstr>„Образованието на децата от най – ранна детска възраст днес е ключът към по – добро общество утре“                                                                                                       Мария Монтесори</vt:lpstr>
      <vt:lpstr>        Екипът на група „Калинка“</vt:lpstr>
      <vt:lpstr>            Децата от група „Калинка“</vt:lpstr>
      <vt:lpstr>            Децата от група „Калинка“</vt:lpstr>
      <vt:lpstr>             Децата от група „Калинка“</vt:lpstr>
      <vt:lpstr>            Децата от група „Калинка“</vt:lpstr>
      <vt:lpstr>        Децата от група „Калинка“</vt:lpstr>
      <vt:lpstr>               Децата от група „Калинка“ </vt:lpstr>
      <vt:lpstr>                   Децата от група „Калинка“</vt:lpstr>
      <vt:lpstr>PowerPoint Presentation</vt:lpstr>
      <vt:lpstr>PowerPoint Presentation</vt:lpstr>
      <vt:lpstr>PowerPoint Presentation</vt:lpstr>
      <vt:lpstr>          ПРАВИЛА НА ГРУПАТА</vt:lpstr>
      <vt:lpstr>ДНЕВЕН РЕЖИМ НА ГРУПА „ Калинка"</vt:lpstr>
      <vt:lpstr>PowerPoint Presentation</vt:lpstr>
      <vt:lpstr>ТЪРЖЕСТВЕНО ОТКРИВАНЕ НА 2021-2022 УЧЕБНА ГОДИНА.</vt:lpstr>
      <vt:lpstr>   СЛУШАМЕ МУЗИКАТА И Я СЛЕДВАМЕ !</vt:lpstr>
      <vt:lpstr>НЕ МОЖЕМ БЕЗ ПЕСНИ !</vt:lpstr>
      <vt:lpstr>ГРАЖДАНСКОТО ОБРАЗОВАНИЕ ВЪЗМОЖнА РЕАЛНОСТ В ДЕТСКАТА ГРАДИНА - посещение на библиотеката и музея в гр.ихтиман. </vt:lpstr>
      <vt:lpstr>                   ЕСЕН Е ВЕЧЕ ДОШЛА!</vt:lpstr>
      <vt:lpstr>         От килера на баба</vt:lpstr>
      <vt:lpstr>     МАЛКИ ТВОРЦИ „ НА СЕЛСКИЯ ПЛОЩАД “- ЕКИПНА РАБОТА</vt:lpstr>
      <vt:lpstr>Сладък сън, Мечо! – МОДЕЛИРАНЕ С ПЛАСТИЧЕН МАТИЕРИАЛ</vt:lpstr>
      <vt:lpstr>ЗАСАЖДАМЕ БЪДЕЩЕ !</vt:lpstr>
      <vt:lpstr>                     МАЛКИ, НО РАБОТЛИВИ !  </vt:lpstr>
      <vt:lpstr> МАЛКИТЕ КУЛИНАРИ  ОТ ГРУПА „КАЛИНКА“ НАПРАВИХА МНОГО ВКУСНИ, ЗДРАВОСЛОВНИ И КРАСИВИ САНДВИЧИ.</vt:lpstr>
      <vt:lpstr>                 РАЗЛИЧНИ, НО ЗАЕДНО !                 /УРОК ЗА ТОЛЕРАНТНОСТ/</vt:lpstr>
      <vt:lpstr>   ДРУЖНО ИГРАЕМ СИ ВСИЧКИ !</vt:lpstr>
      <vt:lpstr>   ПОКЛОН БУДИТЕЛИ НАРОДНИ !  </vt:lpstr>
      <vt:lpstr>ПОЧИТАМЕ ДЕНЯ НА ХРИСТИЯНСКОТО СЕМЕЙСТВО.</vt:lpstr>
      <vt:lpstr>             В ОЧАКВАНЕ НА ДЯДО КОЛЕДА</vt:lpstr>
      <vt:lpstr>  В тайната магия на Бъдни вечер и Коледа Гост на група „Калинка“ Велина Минева – Илиева – директор на Исторически музей гр. Ихтиман</vt:lpstr>
      <vt:lpstr>        КОЛЕДНО ТЪРЖЕСТВО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ПОРТФОЛИО 4 ГРУПА „КАЛИНКА“ ДГ “ГЬОНЧО БЕЛЕВ“ ГР.ИХТИМАН</dc:title>
  <dc:creator>Георги</dc:creator>
  <cp:lastModifiedBy>dg Belev</cp:lastModifiedBy>
  <cp:revision>266</cp:revision>
  <dcterms:created xsi:type="dcterms:W3CDTF">2021-12-06T15:13:57Z</dcterms:created>
  <dcterms:modified xsi:type="dcterms:W3CDTF">2022-01-04T07:01:27Z</dcterms:modified>
</cp:coreProperties>
</file>